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5"/>
  </p:notesMasterIdLst>
  <p:sldIdLst>
    <p:sldId id="483" r:id="rId3"/>
    <p:sldId id="472" r:id="rId4"/>
    <p:sldId id="484" r:id="rId5"/>
    <p:sldId id="475" r:id="rId6"/>
    <p:sldId id="485" r:id="rId7"/>
    <p:sldId id="476" r:id="rId8"/>
    <p:sldId id="471" r:id="rId9"/>
    <p:sldId id="563" r:id="rId10"/>
    <p:sldId id="564" r:id="rId11"/>
    <p:sldId id="474" r:id="rId12"/>
    <p:sldId id="509" r:id="rId13"/>
    <p:sldId id="571" r:id="rId14"/>
    <p:sldId id="565" r:id="rId15"/>
    <p:sldId id="566" r:id="rId16"/>
    <p:sldId id="567" r:id="rId17"/>
    <p:sldId id="489" r:id="rId18"/>
    <p:sldId id="569" r:id="rId19"/>
    <p:sldId id="570" r:id="rId20"/>
    <p:sldId id="481" r:id="rId21"/>
    <p:sldId id="495" r:id="rId22"/>
    <p:sldId id="488" r:id="rId23"/>
    <p:sldId id="487"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Roboto Slab" panose="020B060402020202020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65" d="100"/>
          <a:sy n="65" d="100"/>
        </p:scale>
        <p:origin x="300" y="60"/>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03-11-2022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11/3/2022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11/3/2022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11/3/2022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11/3/2022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github.com/Embedded-org/ACCOMPLISHMENTS/blob/master/RACE_CAPSTONE_PROJECT2/Capstone2_implementation.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567044" cy="945600"/>
          </a:xfrm>
        </p:spPr>
        <p:txBody>
          <a:bodyPr anchor="t">
            <a:noAutofit/>
          </a:bodyPr>
          <a:lstStyle/>
          <a:p>
            <a:pPr>
              <a:lnSpc>
                <a:spcPct val="100000"/>
              </a:lnSpc>
            </a:pPr>
            <a:r>
              <a:rPr lang="en-US" sz="2800" b="1" dirty="0">
                <a:cs typeface="Arial" panose="020B0604020202020204" pitchFamily="34" charset="0"/>
              </a:rPr>
              <a:t>Modelling direction detection in selected stocks in Indian BFSI sector</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10/10/2022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923330"/>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0" y="1452807"/>
            <a:ext cx="2582007" cy="1490885"/>
          </a:xfrm>
          <a:prstGeom prst="rect">
            <a:avLst/>
          </a:prstGeom>
        </p:spPr>
      </p:pic>
      <p:pic>
        <p:nvPicPr>
          <p:cNvPr id="13" name="Picture 12">
            <a:extLst>
              <a:ext uri="{FF2B5EF4-FFF2-40B4-BE49-F238E27FC236}">
                <a16:creationId xmlns:a16="http://schemas.microsoft.com/office/drawing/2014/main" id="{FCB68E3F-8D8D-4F14-983B-EA4B28C967AC}"/>
              </a:ext>
            </a:extLst>
          </p:cNvPr>
          <p:cNvPicPr>
            <a:picLocks noChangeAspect="1"/>
          </p:cNvPicPr>
          <p:nvPr/>
        </p:nvPicPr>
        <p:blipFill>
          <a:blip r:embed="rId3"/>
          <a:stretch>
            <a:fillRect/>
          </a:stretch>
        </p:blipFill>
        <p:spPr>
          <a:xfrm>
            <a:off x="804660" y="3221005"/>
            <a:ext cx="2419855" cy="1386608"/>
          </a:xfrm>
          <a:prstGeom prst="rect">
            <a:avLst/>
          </a:prstGeom>
        </p:spPr>
      </p:pic>
      <p:pic>
        <p:nvPicPr>
          <p:cNvPr id="14" name="Picture 13">
            <a:extLst>
              <a:ext uri="{FF2B5EF4-FFF2-40B4-BE49-F238E27FC236}">
                <a16:creationId xmlns:a16="http://schemas.microsoft.com/office/drawing/2014/main" id="{CEA51BE9-5642-49A5-BCBB-3EBD10E7CFAB}"/>
              </a:ext>
            </a:extLst>
          </p:cNvPr>
          <p:cNvPicPr>
            <a:picLocks noChangeAspect="1"/>
          </p:cNvPicPr>
          <p:nvPr/>
        </p:nvPicPr>
        <p:blipFill>
          <a:blip r:embed="rId4"/>
          <a:stretch>
            <a:fillRect/>
          </a:stretch>
        </p:blipFill>
        <p:spPr>
          <a:xfrm>
            <a:off x="804661" y="4766460"/>
            <a:ext cx="2419854" cy="1457573"/>
          </a:xfrm>
          <a:prstGeom prst="rect">
            <a:avLst/>
          </a:prstGeom>
        </p:spPr>
      </p:pic>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Data Distribution plot of Feature variables and Close price for KOTAK Stock shows </a:t>
            </a:r>
            <a:r>
              <a:rPr kumimoji="0" lang="en-IN" sz="1800" b="0" i="0" u="none" strike="noStrike" kern="1200" cap="none" spc="0" normalizeH="0" baseline="0" noProof="0" dirty="0">
                <a:ln>
                  <a:noFill/>
                </a:ln>
                <a:solidFill>
                  <a:srgbClr val="000000"/>
                </a:solidFill>
                <a:effectLst/>
                <a:uLnTx/>
                <a:uFillTx/>
                <a:latin typeface="Roboto Slab"/>
                <a:ea typeface="Times New Roman" panose="02020603050405020304" pitchFamily="18" charset="0"/>
                <a:cs typeface="+mn-cs"/>
              </a:rPr>
              <a:t>Data has positive skewed distribution.</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20" name="TextBox 19">
            <a:extLst>
              <a:ext uri="{FF2B5EF4-FFF2-40B4-BE49-F238E27FC236}">
                <a16:creationId xmlns:a16="http://schemas.microsoft.com/office/drawing/2014/main" id="{0D0A357B-FD3E-44BC-9716-AA7969C9D9F4}"/>
              </a:ext>
            </a:extLst>
          </p:cNvPr>
          <p:cNvSpPr txBox="1"/>
          <p:nvPr/>
        </p:nvSpPr>
        <p:spPr>
          <a:xfrm>
            <a:off x="6440558" y="4943528"/>
            <a:ext cx="4732478"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Data Distribution plot of Feature variables and Close price for SBI Stock shows </a:t>
            </a:r>
            <a:r>
              <a:rPr kumimoji="0" lang="en-IN" sz="1800" b="0" i="0" u="none" strike="noStrike" kern="1200" cap="none" spc="0" normalizeH="0" baseline="0" noProof="0" dirty="0">
                <a:ln>
                  <a:noFill/>
                </a:ln>
                <a:solidFill>
                  <a:srgbClr val="000000"/>
                </a:solidFill>
                <a:effectLst/>
                <a:uLnTx/>
                <a:uFillTx/>
                <a:latin typeface="Roboto Slab"/>
                <a:ea typeface="Times New Roman" panose="02020603050405020304" pitchFamily="18" charset="0"/>
                <a:cs typeface="+mn-cs"/>
              </a:rPr>
              <a:t>Data has positive skewed distribution.</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Tree>
    <p:extLst>
      <p:ext uri="{BB962C8B-B14F-4D97-AF65-F5344CB8AC3E}">
        <p14:creationId xmlns:p14="http://schemas.microsoft.com/office/powerpoint/2010/main" val="100256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646331"/>
          </a:xfrm>
          <a:prstGeom prst="rect">
            <a:avLst/>
          </a:prstGeom>
          <a:solidFill>
            <a:schemeClr val="accent3">
              <a:lumMod val="40000"/>
              <a:lumOff val="60000"/>
            </a:schemeClr>
          </a:solidFill>
        </p:spPr>
        <p:txBody>
          <a:bodyPr wrap="square">
            <a:spAutoFit/>
          </a:bodyPr>
          <a:lstStyle/>
          <a:p>
            <a:r>
              <a:rPr lang="en-IN" sz="1800" dirty="0">
                <a:effectLst/>
                <a:ea typeface="Calibri" panose="020F0502020204030204" pitchFamily="34" charset="0"/>
              </a:rPr>
              <a:t>Scatter plot of Feature variables and Close price for HDFC Stock</a:t>
            </a:r>
            <a:endParaRPr lang="en-US" dirty="0"/>
          </a:p>
        </p:txBody>
      </p:sp>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873572"/>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ea typeface="Calibri" panose="020F0502020204030204" pitchFamily="34" charset="0"/>
              </a:rPr>
              <a:t>Scatter plot of Feature variables and Close price for KOTAK Stock</a:t>
            </a:r>
            <a:endParaRPr lang="en-US" sz="1800" dirty="0">
              <a:effectLst/>
              <a:ea typeface="Times New Roman" panose="02020603050405020304" pitchFamily="18" charset="0"/>
            </a:endParaRPr>
          </a:p>
        </p:txBody>
      </p:sp>
      <p:sp>
        <p:nvSpPr>
          <p:cNvPr id="20" name="TextBox 19">
            <a:extLst>
              <a:ext uri="{FF2B5EF4-FFF2-40B4-BE49-F238E27FC236}">
                <a16:creationId xmlns:a16="http://schemas.microsoft.com/office/drawing/2014/main" id="{0D0A357B-FD3E-44BC-9716-AA7969C9D9F4}"/>
              </a:ext>
            </a:extLst>
          </p:cNvPr>
          <p:cNvSpPr txBox="1"/>
          <p:nvPr/>
        </p:nvSpPr>
        <p:spPr>
          <a:xfrm>
            <a:off x="6440558" y="4943528"/>
            <a:ext cx="4732478" cy="873572"/>
          </a:xfrm>
          <a:prstGeom prst="rect">
            <a:avLst/>
          </a:prstGeom>
          <a:solidFill>
            <a:schemeClr val="accent3">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mj-lt"/>
                <a:ea typeface="Calibri" panose="020F0502020204030204" pitchFamily="34" charset="0"/>
              </a:rPr>
              <a:t>Scatter plot of Feature variables and Close price for SBI Stock</a:t>
            </a:r>
            <a:endParaRPr lang="en-US" sz="1800" dirty="0">
              <a:effectLst/>
              <a:latin typeface="+mj-lt"/>
              <a:ea typeface="Times New Roman" panose="02020603050405020304" pitchFamily="18" charset="0"/>
            </a:endParaRPr>
          </a:p>
        </p:txBody>
      </p:sp>
      <p:pic>
        <p:nvPicPr>
          <p:cNvPr id="3" name="Picture 2">
            <a:extLst>
              <a:ext uri="{FF2B5EF4-FFF2-40B4-BE49-F238E27FC236}">
                <a16:creationId xmlns:a16="http://schemas.microsoft.com/office/drawing/2014/main" id="{83FADF59-CDBD-492D-BD31-0340A81FC514}"/>
              </a:ext>
            </a:extLst>
          </p:cNvPr>
          <p:cNvPicPr>
            <a:picLocks noChangeAspect="1"/>
          </p:cNvPicPr>
          <p:nvPr/>
        </p:nvPicPr>
        <p:blipFill>
          <a:blip r:embed="rId2"/>
          <a:stretch>
            <a:fillRect/>
          </a:stretch>
        </p:blipFill>
        <p:spPr>
          <a:xfrm>
            <a:off x="674954" y="1452808"/>
            <a:ext cx="2598333" cy="1453096"/>
          </a:xfrm>
          <a:prstGeom prst="rect">
            <a:avLst/>
          </a:prstGeom>
        </p:spPr>
      </p:pic>
      <p:pic>
        <p:nvPicPr>
          <p:cNvPr id="11" name="Picture 10">
            <a:extLst>
              <a:ext uri="{FF2B5EF4-FFF2-40B4-BE49-F238E27FC236}">
                <a16:creationId xmlns:a16="http://schemas.microsoft.com/office/drawing/2014/main" id="{124B3701-318A-4045-8F93-145DD5173C98}"/>
              </a:ext>
            </a:extLst>
          </p:cNvPr>
          <p:cNvPicPr>
            <a:picLocks noChangeAspect="1"/>
          </p:cNvPicPr>
          <p:nvPr/>
        </p:nvPicPr>
        <p:blipFill>
          <a:blip r:embed="rId3"/>
          <a:stretch>
            <a:fillRect/>
          </a:stretch>
        </p:blipFill>
        <p:spPr>
          <a:xfrm>
            <a:off x="674956" y="3136316"/>
            <a:ext cx="2598331" cy="1521919"/>
          </a:xfrm>
          <a:prstGeom prst="rect">
            <a:avLst/>
          </a:prstGeom>
        </p:spPr>
      </p:pic>
      <p:pic>
        <p:nvPicPr>
          <p:cNvPr id="5" name="Picture 4">
            <a:extLst>
              <a:ext uri="{FF2B5EF4-FFF2-40B4-BE49-F238E27FC236}">
                <a16:creationId xmlns:a16="http://schemas.microsoft.com/office/drawing/2014/main" id="{EB959101-B1E2-43CC-8B11-CA956D208081}"/>
              </a:ext>
            </a:extLst>
          </p:cNvPr>
          <p:cNvPicPr>
            <a:picLocks noChangeAspect="1"/>
          </p:cNvPicPr>
          <p:nvPr/>
        </p:nvPicPr>
        <p:blipFill>
          <a:blip r:embed="rId4"/>
          <a:stretch>
            <a:fillRect/>
          </a:stretch>
        </p:blipFill>
        <p:spPr>
          <a:xfrm>
            <a:off x="784483" y="4807439"/>
            <a:ext cx="2379274" cy="1472884"/>
          </a:xfrm>
          <a:prstGeom prst="rect">
            <a:avLst/>
          </a:prstGeom>
        </p:spPr>
      </p:pic>
    </p:spTree>
    <p:extLst>
      <p:ext uri="{BB962C8B-B14F-4D97-AF65-F5344CB8AC3E}">
        <p14:creationId xmlns:p14="http://schemas.microsoft.com/office/powerpoint/2010/main" val="1942099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graphicFrame>
        <p:nvGraphicFramePr>
          <p:cNvPr id="4" name="Table 4">
            <a:extLst>
              <a:ext uri="{FF2B5EF4-FFF2-40B4-BE49-F238E27FC236}">
                <a16:creationId xmlns:a16="http://schemas.microsoft.com/office/drawing/2014/main" id="{6074E0B8-60C8-42EF-8AEA-CDD2C998EE8D}"/>
              </a:ext>
            </a:extLst>
          </p:cNvPr>
          <p:cNvGraphicFramePr>
            <a:graphicFrameLocks noGrp="1"/>
          </p:cNvGraphicFramePr>
          <p:nvPr>
            <p:extLst>
              <p:ext uri="{D42A27DB-BD31-4B8C-83A1-F6EECF244321}">
                <p14:modId xmlns:p14="http://schemas.microsoft.com/office/powerpoint/2010/main" val="683405217"/>
              </p:ext>
            </p:extLst>
          </p:nvPr>
        </p:nvGraphicFramePr>
        <p:xfrm>
          <a:off x="318052" y="1554213"/>
          <a:ext cx="11330609" cy="3342911"/>
        </p:xfrm>
        <a:graphic>
          <a:graphicData uri="http://schemas.openxmlformats.org/drawingml/2006/table">
            <a:tbl>
              <a:tblPr firstRow="1" bandRow="1">
                <a:tableStyleId>{5C22544A-7EE6-4342-B048-85BDC9FD1C3A}</a:tableStyleId>
              </a:tblPr>
              <a:tblGrid>
                <a:gridCol w="3002944">
                  <a:extLst>
                    <a:ext uri="{9D8B030D-6E8A-4147-A177-3AD203B41FA5}">
                      <a16:colId xmlns:a16="http://schemas.microsoft.com/office/drawing/2014/main" val="2200667034"/>
                    </a:ext>
                  </a:extLst>
                </a:gridCol>
                <a:gridCol w="8327665">
                  <a:extLst>
                    <a:ext uri="{9D8B030D-6E8A-4147-A177-3AD203B41FA5}">
                      <a16:colId xmlns:a16="http://schemas.microsoft.com/office/drawing/2014/main"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a16="http://schemas.microsoft.com/office/drawing/2014/main"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a16="http://schemas.microsoft.com/office/drawing/2014/main"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a16="http://schemas.microsoft.com/office/drawing/2014/main" val="3461708392"/>
                  </a:ext>
                </a:extLst>
              </a:tr>
            </a:tbl>
          </a:graphicData>
        </a:graphic>
      </p:graphicFrame>
      <p:cxnSp>
        <p:nvCxnSpPr>
          <p:cNvPr id="9" name="Straight Connector 8">
            <a:extLst>
              <a:ext uri="{FF2B5EF4-FFF2-40B4-BE49-F238E27FC236}">
                <a16:creationId xmlns:a16="http://schemas.microsoft.com/office/drawing/2014/main" id="{5211ACEE-EB2C-49FD-BC83-9417BB3FAEEA}"/>
              </a:ext>
            </a:extLst>
          </p:cNvPr>
          <p:cNvCxnSpPr>
            <a:cxnSpLocks/>
          </p:cNvCxnSpPr>
          <p:nvPr/>
        </p:nvCxnSpPr>
        <p:spPr>
          <a:xfrm>
            <a:off x="2305878" y="4926654"/>
            <a:ext cx="0" cy="1501947"/>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ED8C15C-36D0-484A-9A6C-2AFA00E939D9}"/>
              </a:ext>
            </a:extLst>
          </p:cNvPr>
          <p:cNvSpPr txBox="1"/>
          <p:nvPr/>
        </p:nvSpPr>
        <p:spPr>
          <a:xfrm>
            <a:off x="318052" y="5072954"/>
            <a:ext cx="1749288" cy="1200329"/>
          </a:xfrm>
          <a:prstGeom prst="rect">
            <a:avLst/>
          </a:prstGeom>
          <a:solidFill>
            <a:schemeClr val="accent3">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4" name="TextBox 13">
            <a:extLst>
              <a:ext uri="{FF2B5EF4-FFF2-40B4-BE49-F238E27FC236}">
                <a16:creationId xmlns:a16="http://schemas.microsoft.com/office/drawing/2014/main" id="{23F9A7C4-3501-421F-A7BD-A158DC9F70F9}"/>
              </a:ext>
            </a:extLst>
          </p:cNvPr>
          <p:cNvSpPr txBox="1"/>
          <p:nvPr/>
        </p:nvSpPr>
        <p:spPr>
          <a:xfrm>
            <a:off x="2373525" y="6010882"/>
            <a:ext cx="2668301"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dirty="0"/>
          </a:p>
        </p:txBody>
      </p:sp>
      <p:sp>
        <p:nvSpPr>
          <p:cNvPr id="15" name="TextBox 14">
            <a:extLst>
              <a:ext uri="{FF2B5EF4-FFF2-40B4-BE49-F238E27FC236}">
                <a16:creationId xmlns:a16="http://schemas.microsoft.com/office/drawing/2014/main" id="{187558C1-FDCD-4DD0-B2C8-5585E4B86B94}"/>
              </a:ext>
            </a:extLst>
          </p:cNvPr>
          <p:cNvSpPr txBox="1"/>
          <p:nvPr/>
        </p:nvSpPr>
        <p:spPr>
          <a:xfrm>
            <a:off x="5456398" y="6010882"/>
            <a:ext cx="1279204"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XG Boost</a:t>
            </a:r>
            <a:endParaRPr lang="en-US" dirty="0"/>
          </a:p>
        </p:txBody>
      </p:sp>
      <p:sp>
        <p:nvSpPr>
          <p:cNvPr id="21" name="TextBox 20">
            <a:extLst>
              <a:ext uri="{FF2B5EF4-FFF2-40B4-BE49-F238E27FC236}">
                <a16:creationId xmlns:a16="http://schemas.microsoft.com/office/drawing/2014/main" id="{B561B145-E630-4A41-B5FC-8D05E03C9AA2}"/>
              </a:ext>
            </a:extLst>
          </p:cNvPr>
          <p:cNvSpPr txBox="1"/>
          <p:nvPr/>
        </p:nvSpPr>
        <p:spPr>
          <a:xfrm>
            <a:off x="2373525" y="5010196"/>
            <a:ext cx="2569533"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dirty="0"/>
          </a:p>
        </p:txBody>
      </p:sp>
      <p:sp>
        <p:nvSpPr>
          <p:cNvPr id="23" name="TextBox 22">
            <a:extLst>
              <a:ext uri="{FF2B5EF4-FFF2-40B4-BE49-F238E27FC236}">
                <a16:creationId xmlns:a16="http://schemas.microsoft.com/office/drawing/2014/main" id="{D468D51B-11DE-4983-96C8-488F34722E2D}"/>
              </a:ext>
            </a:extLst>
          </p:cNvPr>
          <p:cNvSpPr txBox="1"/>
          <p:nvPr/>
        </p:nvSpPr>
        <p:spPr>
          <a:xfrm>
            <a:off x="5270806" y="5016426"/>
            <a:ext cx="6324220"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dirty="0"/>
          </a:p>
        </p:txBody>
      </p:sp>
      <p:sp>
        <p:nvSpPr>
          <p:cNvPr id="24" name="TextBox 23">
            <a:extLst>
              <a:ext uri="{FF2B5EF4-FFF2-40B4-BE49-F238E27FC236}">
                <a16:creationId xmlns:a16="http://schemas.microsoft.com/office/drawing/2014/main" id="{02296D71-C9CD-486B-AAA4-F7270FFDB488}"/>
              </a:ext>
            </a:extLst>
          </p:cNvPr>
          <p:cNvSpPr txBox="1"/>
          <p:nvPr/>
        </p:nvSpPr>
        <p:spPr>
          <a:xfrm>
            <a:off x="2373525" y="5528478"/>
            <a:ext cx="7609865"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dirty="0"/>
          </a:p>
        </p:txBody>
      </p:sp>
    </p:spTree>
    <p:extLst>
      <p:ext uri="{BB962C8B-B14F-4D97-AF65-F5344CB8AC3E}">
        <p14:creationId xmlns:p14="http://schemas.microsoft.com/office/powerpoint/2010/main" val="3562653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78A46D76-3390-4F95-BB3D-A26E9BFB4E8C}"/>
              </a:ext>
            </a:extLst>
          </p:cNvPr>
          <p:cNvSpPr/>
          <p:nvPr/>
        </p:nvSpPr>
        <p:spPr>
          <a:xfrm>
            <a:off x="8560904" y="3082413"/>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Tree>
    <p:extLst>
      <p:ext uri="{BB962C8B-B14F-4D97-AF65-F5344CB8AC3E}">
        <p14:creationId xmlns:p14="http://schemas.microsoft.com/office/powerpoint/2010/main" val="1651307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1586287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5EE1ADE0-0B13-49E5-B55F-6ACDC94AE5BD}"/>
              </a:ext>
            </a:extLst>
          </p:cNvPr>
          <p:cNvSpPr/>
          <p:nvPr/>
        </p:nvSpPr>
        <p:spPr>
          <a:xfrm>
            <a:off x="8560904" y="2153265"/>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2A4264B7-BEFC-4D1F-9032-B0864E686461}"/>
              </a:ext>
            </a:extLst>
          </p:cNvPr>
          <p:cNvSpPr/>
          <p:nvPr/>
        </p:nvSpPr>
        <p:spPr>
          <a:xfrm>
            <a:off x="8560904" y="3170476"/>
            <a:ext cx="848567"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25981B-97C5-4D89-AA7E-4699E60A4C60}"/>
              </a:ext>
            </a:extLst>
          </p:cNvPr>
          <p:cNvSpPr txBox="1"/>
          <p:nvPr/>
        </p:nvSpPr>
        <p:spPr>
          <a:xfrm>
            <a:off x="9220075" y="1751796"/>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7" name="TextBox 16">
            <a:extLst>
              <a:ext uri="{FF2B5EF4-FFF2-40B4-BE49-F238E27FC236}">
                <a16:creationId xmlns:a16="http://schemas.microsoft.com/office/drawing/2014/main" id="{A0A84CB2-5975-4003-9ECD-43FEBEF9C286}"/>
              </a:ext>
            </a:extLst>
          </p:cNvPr>
          <p:cNvSpPr txBox="1"/>
          <p:nvPr/>
        </p:nvSpPr>
        <p:spPr>
          <a:xfrm>
            <a:off x="9413804" y="3053074"/>
            <a:ext cx="2245254" cy="2031325"/>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p14="http://schemas.microsoft.com/office/powerpoint/2010/main" val="406045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1888105109"/>
              </p:ext>
            </p:extLst>
          </p:nvPr>
        </p:nvGraphicFramePr>
        <p:xfrm>
          <a:off x="342346" y="1460518"/>
          <a:ext cx="8218558" cy="4545025"/>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4758">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328AEE7B-D2D5-426F-B425-29D6D93E32C5}"/>
              </a:ext>
            </a:extLst>
          </p:cNvPr>
          <p:cNvSpPr/>
          <p:nvPr/>
        </p:nvSpPr>
        <p:spPr>
          <a:xfrm>
            <a:off x="8560904" y="3082413"/>
            <a:ext cx="61259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335991-F26F-4B4D-9CF5-B81CC3713F77}"/>
              </a:ext>
            </a:extLst>
          </p:cNvPr>
          <p:cNvSpPr txBox="1"/>
          <p:nvPr/>
        </p:nvSpPr>
        <p:spPr>
          <a:xfrm>
            <a:off x="9173497" y="274385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p14="http://schemas.microsoft.com/office/powerpoint/2010/main" val="1346485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val="34369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Results and Insights</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3174655994"/>
              </p:ext>
            </p:extLst>
          </p:nvPr>
        </p:nvGraphicFramePr>
        <p:xfrm>
          <a:off x="339213" y="1460518"/>
          <a:ext cx="8221691" cy="471706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639399">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a16="http://schemas.microsoft.com/office/drawing/2014/main" id="{8BB07DD8-1D6E-4364-B07B-5CDE6A5DB232}"/>
              </a:ext>
            </a:extLst>
          </p:cNvPr>
          <p:cNvSpPr txBox="1"/>
          <p:nvPr/>
        </p:nvSpPr>
        <p:spPr>
          <a:xfrm>
            <a:off x="8720667" y="1552233"/>
            <a:ext cx="3048000" cy="4247317"/>
          </a:xfrm>
          <a:prstGeom prst="rect">
            <a:avLst/>
          </a:prstGeom>
          <a:solidFill>
            <a:schemeClr val="accent3">
              <a:lumMod val="40000"/>
              <a:lumOff val="60000"/>
            </a:schemeClr>
          </a:solidFill>
        </p:spPr>
        <p:txBody>
          <a:bodyPr wrap="square">
            <a:spAutoFit/>
          </a:bodyPr>
          <a:lstStyle/>
          <a:p>
            <a:r>
              <a:rPr lang="en-US" dirty="0"/>
              <a:t>RECOMMENDATION FROM BUSINESS PERSPECTIVE:</a:t>
            </a:r>
          </a:p>
          <a:p>
            <a:endParaRPr lang="en-US" dirty="0"/>
          </a:p>
          <a:p>
            <a:r>
              <a:rPr lang="en-US" dirty="0"/>
              <a:t>For a stop loss of 2.0 reward to risk ratio for approximate 0.8 Precision would be 2*.8/2*.2=4:1 if 0.5% difference in consecutive day close price for HDFC stock is only 2.0.for higher percentage difference reward to risk ratio would be higher.</a:t>
            </a:r>
          </a:p>
        </p:txBody>
      </p:sp>
    </p:spTree>
    <p:extLst>
      <p:ext uri="{BB962C8B-B14F-4D97-AF65-F5344CB8AC3E}">
        <p14:creationId xmlns:p14="http://schemas.microsoft.com/office/powerpoint/2010/main" val="1878277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Results and Insights</a:t>
            </a:r>
          </a:p>
        </p:txBody>
      </p:sp>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Tree>
    <p:extLst>
      <p:ext uri="{BB962C8B-B14F-4D97-AF65-F5344CB8AC3E}">
        <p14:creationId xmlns:p14="http://schemas.microsoft.com/office/powerpoint/2010/main" val="2995433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4789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1673662810"/>
              </p:ext>
            </p:extLst>
          </p:nvPr>
        </p:nvGraphicFramePr>
        <p:xfrm>
          <a:off x="331304" y="1310715"/>
          <a:ext cx="11555895" cy="5081522"/>
        </p:xfrm>
        <a:graphic>
          <a:graphicData uri="http://schemas.openxmlformats.org/drawingml/2006/table">
            <a:tbl>
              <a:tblPr firstRow="1" bandRow="1">
                <a:tableStyleId>{5C22544A-7EE6-4342-B048-85BDC9FD1C3A}</a:tableStyleId>
              </a:tblPr>
              <a:tblGrid>
                <a:gridCol w="2557670">
                  <a:extLst>
                    <a:ext uri="{9D8B030D-6E8A-4147-A177-3AD203B41FA5}">
                      <a16:colId xmlns:a16="http://schemas.microsoft.com/office/drawing/2014/main" val="1369673058"/>
                    </a:ext>
                  </a:extLst>
                </a:gridCol>
                <a:gridCol w="1696278">
                  <a:extLst>
                    <a:ext uri="{9D8B030D-6E8A-4147-A177-3AD203B41FA5}">
                      <a16:colId xmlns:a16="http://schemas.microsoft.com/office/drawing/2014/main" val="1958250733"/>
                    </a:ext>
                  </a:extLst>
                </a:gridCol>
                <a:gridCol w="2743200">
                  <a:extLst>
                    <a:ext uri="{9D8B030D-6E8A-4147-A177-3AD203B41FA5}">
                      <a16:colId xmlns:a16="http://schemas.microsoft.com/office/drawing/2014/main" val="1860136396"/>
                    </a:ext>
                  </a:extLst>
                </a:gridCol>
                <a:gridCol w="2266122">
                  <a:extLst>
                    <a:ext uri="{9D8B030D-6E8A-4147-A177-3AD203B41FA5}">
                      <a16:colId xmlns:a16="http://schemas.microsoft.com/office/drawing/2014/main" val="954020900"/>
                    </a:ext>
                  </a:extLst>
                </a:gridCol>
                <a:gridCol w="2292625">
                  <a:extLst>
                    <a:ext uri="{9D8B030D-6E8A-4147-A177-3AD203B41FA5}">
                      <a16:colId xmlns:a16="http://schemas.microsoft.com/office/drawing/2014/main" val="337298450"/>
                    </a:ext>
                  </a:extLst>
                </a:gridCol>
              </a:tblGrid>
              <a:tr h="615453">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406749">
                <a:tc>
                  <a:txBody>
                    <a:bodyPr/>
                    <a:lstStyle/>
                    <a:p>
                      <a:r>
                        <a:rPr lang="en-US" dirty="0">
                          <a:effectLst/>
                        </a:rPr>
                        <a:t>Stock Market Price Prediction and Analysis</a:t>
                      </a:r>
                      <a:endParaRPr lang="en-US" dirty="0"/>
                    </a:p>
                  </a:txBody>
                  <a:tcPr/>
                </a:tc>
                <a:tc>
                  <a:txBody>
                    <a:bodyPr/>
                    <a:lstStyle/>
                    <a:p>
                      <a:r>
                        <a:rPr lang="en-US" dirty="0"/>
                        <a:t>Rajkar, Ajinkya, Aayush,</a:t>
                      </a:r>
                    </a:p>
                    <a:p>
                      <a:r>
                        <a:rPr lang="en-US" dirty="0"/>
                        <a:t>Aniket</a:t>
                      </a:r>
                    </a:p>
                  </a:txBody>
                  <a:tcPr/>
                </a:tc>
                <a:tc>
                  <a:txBody>
                    <a:bodyPr/>
                    <a:lstStyle/>
                    <a:p>
                      <a:r>
                        <a:rPr lang="en-US" dirty="0">
                          <a:effectLst/>
                        </a:rPr>
                        <a:t>Inter</a:t>
                      </a:r>
                    </a:p>
                    <a:p>
                      <a:r>
                        <a:rPr lang="en-US" dirty="0">
                          <a:effectLst/>
                        </a:rPr>
                        <a:t>national Journal of Engineering Research &amp; Technology</a:t>
                      </a:r>
                      <a:endParaRPr lang="en-US" dirty="0"/>
                    </a:p>
                  </a:txBody>
                  <a:tcPr/>
                </a:tc>
                <a:tc>
                  <a:txBody>
                    <a:bodyPr/>
                    <a:lstStyle/>
                    <a:p>
                      <a:r>
                        <a:rPr lang="en-US" dirty="0"/>
                        <a:t>Predict  Stock</a:t>
                      </a:r>
                    </a:p>
                    <a:p>
                      <a:r>
                        <a:rPr lang="en-US" dirty="0"/>
                        <a:t>market Returns using ML</a:t>
                      </a:r>
                    </a:p>
                  </a:txBody>
                  <a:tcPr/>
                </a:tc>
                <a:tc>
                  <a:txBody>
                    <a:bodyPr/>
                    <a:lstStyle/>
                    <a:p>
                      <a:r>
                        <a:rPr lang="en-US" dirty="0"/>
                        <a:t>Feature expansion and  elimination techniques in data preparation lacking details</a:t>
                      </a:r>
                    </a:p>
                  </a:txBody>
                  <a:tcPr/>
                </a:tc>
                <a:extLst>
                  <a:ext uri="{0D108BD9-81ED-4DB2-BD59-A6C34878D82A}">
                    <a16:rowId xmlns:a16="http://schemas.microsoft.com/office/drawing/2014/main" val="2304257186"/>
                  </a:ext>
                </a:extLst>
              </a:tr>
              <a:tr h="1406749">
                <a:tc>
                  <a:txBody>
                    <a:bodyPr/>
                    <a:lstStyle/>
                    <a:p>
                      <a:r>
                        <a:rPr lang="en-US" dirty="0">
                          <a:effectLst/>
                        </a:rPr>
                        <a:t>Analysis and Evaluation of Technical Indicators for Prediction of Stock Market</a:t>
                      </a:r>
                      <a:endParaRPr lang="en-US" dirty="0"/>
                    </a:p>
                  </a:txBody>
                  <a:tcPr/>
                </a:tc>
                <a:tc>
                  <a:txBody>
                    <a:bodyPr/>
                    <a:lstStyle/>
                    <a:p>
                      <a:r>
                        <a:rPr lang="en-US" dirty="0">
                          <a:effectLst/>
                        </a:rPr>
                        <a:t>Thanekar, Gananjay Sandeep</a:t>
                      </a:r>
                    </a:p>
                    <a:p>
                      <a:r>
                        <a:rPr lang="en-US" dirty="0">
                          <a:effectLst/>
                        </a:rPr>
                        <a:t> Zaheed Shamsuddin</a:t>
                      </a:r>
                      <a:endParaRPr lang="en-US" dirty="0"/>
                    </a:p>
                  </a:txBody>
                  <a:tcPr/>
                </a:tc>
                <a:tc>
                  <a:txBody>
                    <a:bodyPr/>
                    <a:lstStyle/>
                    <a:p>
                      <a:r>
                        <a:rPr lang="en-US" dirty="0">
                          <a:effectLst/>
                        </a:rPr>
                        <a:t>International Journal of Engineering Research &amp; Technology (IJERT)</a:t>
                      </a:r>
                      <a:endParaRPr lang="en-US" dirty="0"/>
                    </a:p>
                  </a:txBody>
                  <a:tcPr/>
                </a:tc>
                <a:tc>
                  <a:txBody>
                    <a:bodyPr/>
                    <a:lstStyle/>
                    <a:p>
                      <a:r>
                        <a:rPr lang="en-US" dirty="0"/>
                        <a:t>Utilize Technical Indicator for higher SM Returns</a:t>
                      </a:r>
                    </a:p>
                  </a:txBody>
                  <a:tcPr/>
                </a:tc>
                <a:tc>
                  <a:txBody>
                    <a:bodyPr/>
                    <a:lstStyle/>
                    <a:p>
                      <a:r>
                        <a:rPr lang="en-US" dirty="0"/>
                        <a:t>Fundamental analysis should also be explored.</a:t>
                      </a:r>
                    </a:p>
                  </a:txBody>
                  <a:tcPr/>
                </a:tc>
                <a:extLst>
                  <a:ext uri="{0D108BD9-81ED-4DB2-BD59-A6C34878D82A}">
                    <a16:rowId xmlns:a16="http://schemas.microsoft.com/office/drawing/2014/main" val="1113910316"/>
                  </a:ext>
                </a:extLst>
              </a:tr>
              <a:tr h="1515362">
                <a:tc>
                  <a:txBody>
                    <a:bodyPr/>
                    <a:lstStyle/>
                    <a:p>
                      <a:r>
                        <a:rPr lang="en-US" dirty="0">
                          <a:effectLst/>
                        </a:rPr>
                        <a:t>Effects of Volatility and Trend Indicator for Improving Price Prediction of Cryptocurrency</a:t>
                      </a:r>
                      <a:endParaRPr lang="en-US" dirty="0"/>
                    </a:p>
                  </a:txBody>
                  <a:tcPr/>
                </a:tc>
                <a:tc>
                  <a:txBody>
                    <a:bodyPr/>
                    <a:lstStyle/>
                    <a:p>
                      <a:r>
                        <a:rPr lang="en-US" dirty="0">
                          <a:effectLst/>
                        </a:rPr>
                        <a:t>Dahham, </a:t>
                      </a:r>
                    </a:p>
                    <a:p>
                      <a:r>
                        <a:rPr lang="en-US" dirty="0">
                          <a:effectLst/>
                        </a:rPr>
                        <a:t>Ibrahim, Abdullahi </a:t>
                      </a:r>
                      <a:endParaRPr lang="en-US" dirty="0"/>
                    </a:p>
                  </a:txBody>
                  <a:tcPr/>
                </a:tc>
                <a:tc>
                  <a:txBody>
                    <a:bodyPr/>
                    <a:lstStyle/>
                    <a:p>
                      <a:r>
                        <a:rPr lang="en-US" dirty="0">
                          <a:effectLst/>
                        </a:rPr>
                        <a:t>IOP Conference Series: Materials Science and Engineering</a:t>
                      </a:r>
                      <a:endParaRPr lang="en-US" dirty="0"/>
                    </a:p>
                  </a:txBody>
                  <a:tcPr/>
                </a:tc>
                <a:tc>
                  <a:txBody>
                    <a:bodyPr/>
                    <a:lstStyle/>
                    <a:p>
                      <a:r>
                        <a:rPr lang="en-US" dirty="0"/>
                        <a:t>Volatility and Trend Indicator for  Predicting ret from Cryptocurrency.</a:t>
                      </a:r>
                    </a:p>
                  </a:txBody>
                  <a:tcPr/>
                </a:tc>
                <a:tc>
                  <a:txBody>
                    <a:bodyPr/>
                    <a:lstStyle/>
                    <a:p>
                      <a:r>
                        <a:rPr lang="en-US" dirty="0"/>
                        <a:t>Volume and momentum indicators also should be explored.</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566711"/>
            <a:ext cx="3287933" cy="175432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Precision, recall,f1-score, </a:t>
            </a:r>
          </a:p>
          <a:p>
            <a:endParaRPr lang="en-US" dirty="0"/>
          </a:p>
          <a:p>
            <a:r>
              <a:rPr lang="en-US" dirty="0"/>
              <a:t>accuracy score, ROC AUC Score</a:t>
            </a:r>
          </a:p>
        </p:txBody>
      </p:sp>
    </p:spTree>
    <p:extLst>
      <p:ext uri="{BB962C8B-B14F-4D97-AF65-F5344CB8AC3E}">
        <p14:creationId xmlns:p14="http://schemas.microsoft.com/office/powerpoint/2010/main" val="4114905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a16="http://schemas.microsoft.com/office/drawing/2014/main"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a16="http://schemas.microsoft.com/office/drawing/2014/main" id="{61412C31-627E-4631-BD2F-0417773919B6}"/>
              </a:ext>
            </a:extLst>
          </p:cNvPr>
          <p:cNvGraphicFramePr>
            <a:graphicFrameLocks noGrp="1"/>
          </p:cNvGraphicFramePr>
          <p:nvPr>
            <p:extLst>
              <p:ext uri="{D42A27DB-BD31-4B8C-83A1-F6EECF244321}">
                <p14:modId xmlns:p14="http://schemas.microsoft.com/office/powerpoint/2010/main"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a16="http://schemas.microsoft.com/office/drawing/2014/main" val="3631422218"/>
                    </a:ext>
                  </a:extLst>
                </a:gridCol>
                <a:gridCol w="1381724">
                  <a:extLst>
                    <a:ext uri="{9D8B030D-6E8A-4147-A177-3AD203B41FA5}">
                      <a16:colId xmlns:a16="http://schemas.microsoft.com/office/drawing/2014/main" val="483167527"/>
                    </a:ext>
                  </a:extLst>
                </a:gridCol>
                <a:gridCol w="1381724">
                  <a:extLst>
                    <a:ext uri="{9D8B030D-6E8A-4147-A177-3AD203B41FA5}">
                      <a16:colId xmlns:a16="http://schemas.microsoft.com/office/drawing/2014/main" val="14398274"/>
                    </a:ext>
                  </a:extLst>
                </a:gridCol>
                <a:gridCol w="1381724">
                  <a:extLst>
                    <a:ext uri="{9D8B030D-6E8A-4147-A177-3AD203B41FA5}">
                      <a16:colId xmlns:a16="http://schemas.microsoft.com/office/drawing/2014/main"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a16="http://schemas.microsoft.com/office/drawing/2014/main"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a16="http://schemas.microsoft.com/office/drawing/2014/main"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a16="http://schemas.microsoft.com/office/drawing/2014/main"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a16="http://schemas.microsoft.com/office/drawing/2014/main"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a16="http://schemas.microsoft.com/office/drawing/2014/main"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a16="http://schemas.microsoft.com/office/drawing/2014/main"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a16="http://schemas.microsoft.com/office/drawing/2014/main" val="1026198387"/>
                  </a:ext>
                </a:extLst>
              </a:tr>
            </a:tbl>
          </a:graphicData>
        </a:graphic>
      </p:graphicFrame>
      <p:graphicFrame>
        <p:nvGraphicFramePr>
          <p:cNvPr id="8" name="Table 8">
            <a:extLst>
              <a:ext uri="{FF2B5EF4-FFF2-40B4-BE49-F238E27FC236}">
                <a16:creationId xmlns:a16="http://schemas.microsoft.com/office/drawing/2014/main" id="{C77B5EBD-C956-4144-8FEB-37EDBBCAEC9C}"/>
              </a:ext>
            </a:extLst>
          </p:cNvPr>
          <p:cNvGraphicFramePr>
            <a:graphicFrameLocks noGrp="1"/>
          </p:cNvGraphicFramePr>
          <p:nvPr>
            <p:extLst>
              <p:ext uri="{D42A27DB-BD31-4B8C-83A1-F6EECF244321}">
                <p14:modId xmlns:p14="http://schemas.microsoft.com/office/powerpoint/2010/main"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a16="http://schemas.microsoft.com/office/drawing/2014/main" val="2888597264"/>
                    </a:ext>
                  </a:extLst>
                </a:gridCol>
                <a:gridCol w="1004662">
                  <a:extLst>
                    <a:ext uri="{9D8B030D-6E8A-4147-A177-3AD203B41FA5}">
                      <a16:colId xmlns:a16="http://schemas.microsoft.com/office/drawing/2014/main" val="1541108559"/>
                    </a:ext>
                  </a:extLst>
                </a:gridCol>
                <a:gridCol w="1102197">
                  <a:extLst>
                    <a:ext uri="{9D8B030D-6E8A-4147-A177-3AD203B41FA5}">
                      <a16:colId xmlns:a16="http://schemas.microsoft.com/office/drawing/2014/main" val="2754302973"/>
                    </a:ext>
                  </a:extLst>
                </a:gridCol>
                <a:gridCol w="1381722">
                  <a:extLst>
                    <a:ext uri="{9D8B030D-6E8A-4147-A177-3AD203B41FA5}">
                      <a16:colId xmlns:a16="http://schemas.microsoft.com/office/drawing/2014/main"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a16="http://schemas.microsoft.com/office/drawing/2014/main"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a16="http://schemas.microsoft.com/office/drawing/2014/main"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a16="http://schemas.microsoft.com/office/drawing/2014/main"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a16="http://schemas.microsoft.com/office/drawing/2014/main"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a16="http://schemas.microsoft.com/office/drawing/2014/main"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a16="http://schemas.microsoft.com/office/drawing/2014/main" val="2966554977"/>
                  </a:ext>
                </a:extLst>
              </a:tr>
            </a:tbl>
          </a:graphicData>
        </a:graphic>
      </p:graphicFrame>
      <p:sp>
        <p:nvSpPr>
          <p:cNvPr id="22" name="TextBox 21">
            <a:extLst>
              <a:ext uri="{FF2B5EF4-FFF2-40B4-BE49-F238E27FC236}">
                <a16:creationId xmlns:a16="http://schemas.microsoft.com/office/drawing/2014/main"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p14="http://schemas.microsoft.com/office/powerpoint/2010/main" val="861500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a16="http://schemas.microsoft.com/office/drawing/2014/main" id="{B7859107-CF04-4B7C-9F0D-1271B2C86FAC}"/>
              </a:ext>
            </a:extLst>
          </p:cNvPr>
          <p:cNvGraphicFramePr>
            <a:graphicFrameLocks noGrp="1"/>
          </p:cNvGraphicFramePr>
          <p:nvPr>
            <p:extLst>
              <p:ext uri="{D42A27DB-BD31-4B8C-83A1-F6EECF244321}">
                <p14:modId xmlns:p14="http://schemas.microsoft.com/office/powerpoint/2010/main"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a16="http://schemas.microsoft.com/office/drawing/2014/main" val="4281842409"/>
                    </a:ext>
                  </a:extLst>
                </a:gridCol>
                <a:gridCol w="844004">
                  <a:extLst>
                    <a:ext uri="{9D8B030D-6E8A-4147-A177-3AD203B41FA5}">
                      <a16:colId xmlns:a16="http://schemas.microsoft.com/office/drawing/2014/main" val="1828035792"/>
                    </a:ext>
                  </a:extLst>
                </a:gridCol>
                <a:gridCol w="891444">
                  <a:extLst>
                    <a:ext uri="{9D8B030D-6E8A-4147-A177-3AD203B41FA5}">
                      <a16:colId xmlns:a16="http://schemas.microsoft.com/office/drawing/2014/main" val="3959493839"/>
                    </a:ext>
                  </a:extLst>
                </a:gridCol>
                <a:gridCol w="809960">
                  <a:extLst>
                    <a:ext uri="{9D8B030D-6E8A-4147-A177-3AD203B41FA5}">
                      <a16:colId xmlns:a16="http://schemas.microsoft.com/office/drawing/2014/main" val="134906452"/>
                    </a:ext>
                  </a:extLst>
                </a:gridCol>
                <a:gridCol w="760749">
                  <a:extLst>
                    <a:ext uri="{9D8B030D-6E8A-4147-A177-3AD203B41FA5}">
                      <a16:colId xmlns:a16="http://schemas.microsoft.com/office/drawing/2014/main" val="3154597178"/>
                    </a:ext>
                  </a:extLst>
                </a:gridCol>
                <a:gridCol w="643733">
                  <a:extLst>
                    <a:ext uri="{9D8B030D-6E8A-4147-A177-3AD203B41FA5}">
                      <a16:colId xmlns:a16="http://schemas.microsoft.com/office/drawing/2014/main" val="3510364596"/>
                    </a:ext>
                  </a:extLst>
                </a:gridCol>
                <a:gridCol w="819400">
                  <a:extLst>
                    <a:ext uri="{9D8B030D-6E8A-4147-A177-3AD203B41FA5}">
                      <a16:colId xmlns:a16="http://schemas.microsoft.com/office/drawing/2014/main" val="3748019610"/>
                    </a:ext>
                  </a:extLst>
                </a:gridCol>
                <a:gridCol w="844004">
                  <a:extLst>
                    <a:ext uri="{9D8B030D-6E8A-4147-A177-3AD203B41FA5}">
                      <a16:colId xmlns:a16="http://schemas.microsoft.com/office/drawing/2014/main" val="2431812078"/>
                    </a:ext>
                  </a:extLst>
                </a:gridCol>
                <a:gridCol w="924385">
                  <a:extLst>
                    <a:ext uri="{9D8B030D-6E8A-4147-A177-3AD203B41FA5}">
                      <a16:colId xmlns:a16="http://schemas.microsoft.com/office/drawing/2014/main" val="647236766"/>
                    </a:ext>
                  </a:extLst>
                </a:gridCol>
                <a:gridCol w="991370">
                  <a:extLst>
                    <a:ext uri="{9D8B030D-6E8A-4147-A177-3AD203B41FA5}">
                      <a16:colId xmlns:a16="http://schemas.microsoft.com/office/drawing/2014/main"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a16="http://schemas.microsoft.com/office/drawing/2014/main"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a16="http://schemas.microsoft.com/office/drawing/2014/main"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a16="http://schemas.microsoft.com/office/drawing/2014/main"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a16="http://schemas.microsoft.com/office/drawing/2014/main"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a16="http://schemas.microsoft.com/office/drawing/2014/main"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a16="http://schemas.microsoft.com/office/drawing/2014/main"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a16="http://schemas.microsoft.com/office/drawing/2014/main" val="747341294"/>
                  </a:ext>
                </a:extLst>
              </a:tr>
            </a:tbl>
          </a:graphicData>
        </a:graphic>
      </p:graphicFrame>
      <p:pic>
        <p:nvPicPr>
          <p:cNvPr id="4" name="Picture 3">
            <a:extLst>
              <a:ext uri="{FF2B5EF4-FFF2-40B4-BE49-F238E27FC236}">
                <a16:creationId xmlns:a16="http://schemas.microsoft.com/office/drawing/2014/main"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a16="http://schemas.microsoft.com/office/drawing/2014/main"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val="170374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a16="http://schemas.microsoft.com/office/drawing/2014/main"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a16="http://schemas.microsoft.com/office/drawing/2014/main" id="{8E6F0A4B-F7BE-48A3-BB86-15E6E1DBC11C}"/>
              </a:ext>
            </a:extLst>
          </p:cNvPr>
          <p:cNvGraphicFramePr>
            <a:graphicFrameLocks noGrp="1"/>
          </p:cNvGraphicFramePr>
          <p:nvPr>
            <p:extLst>
              <p:ext uri="{D42A27DB-BD31-4B8C-83A1-F6EECF244321}">
                <p14:modId xmlns:p14="http://schemas.microsoft.com/office/powerpoint/2010/main"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a16="http://schemas.microsoft.com/office/drawing/2014/main" val="4025259242"/>
                    </a:ext>
                  </a:extLst>
                </a:gridCol>
                <a:gridCol w="9112974">
                  <a:extLst>
                    <a:ext uri="{9D8B030D-6E8A-4147-A177-3AD203B41FA5}">
                      <a16:colId xmlns:a16="http://schemas.microsoft.com/office/drawing/2014/main"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a16="http://schemas.microsoft.com/office/drawing/2014/main"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a16="http://schemas.microsoft.com/office/drawing/2014/main" val="3217177518"/>
                  </a:ext>
                </a:extLst>
              </a:tr>
            </a:tbl>
          </a:graphicData>
        </a:graphic>
      </p:graphicFrame>
    </p:spTree>
    <p:extLst>
      <p:ext uri="{BB962C8B-B14F-4D97-AF65-F5344CB8AC3E}">
        <p14:creationId xmlns:p14="http://schemas.microsoft.com/office/powerpoint/2010/main" val="3626843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4476</TotalTime>
  <Words>3015</Words>
  <Application>Microsoft Office PowerPoint</Application>
  <PresentationFormat>Widescreen</PresentationFormat>
  <Paragraphs>555</Paragraphs>
  <Slides>22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22</vt:i4>
      </vt:variant>
    </vt:vector>
  </HeadingPairs>
  <TitlesOfParts>
    <vt:vector size="28" baseType="lpstr">
      <vt:lpstr>Roboto Slab</vt:lpstr>
      <vt:lpstr>Times New Roman</vt:lpstr>
      <vt:lpstr>Calibri</vt:lpstr>
      <vt:lpstr>Arial</vt:lpstr>
      <vt:lpstr>Office Theme</vt:lpstr>
      <vt:lpstr>1_Office Theme</vt:lpstr>
      <vt:lpstr>Modelling direction detection in selected stocks in Indian BFSI sector  </vt:lpstr>
      <vt:lpstr>Introduction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Descriptive Analytics </vt:lpstr>
      <vt:lpstr>Modeling </vt:lpstr>
      <vt:lpstr>Model Evaluation using LR Classifier</vt:lpstr>
      <vt:lpstr>Model Evaluation using RF Classifier</vt:lpstr>
      <vt:lpstr>Model Evaluation using XG Boost Classifier</vt:lpstr>
      <vt:lpstr>Model Deployment </vt:lpstr>
      <vt:lpstr>Results and Insights</vt:lpstr>
      <vt:lpstr>Results and Insights</vt:lpstr>
      <vt:lpstr>Conclusion and Future Work</vt:lpstr>
      <vt:lpstr>References</vt:lpstr>
      <vt:lpstr>Annexure </vt:lpstr>
      <vt:lpstr>Annexure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468</cp:revision>
  <dcterms:created xsi:type="dcterms:W3CDTF">2020-01-23T06:03:51Z</dcterms:created>
  <dcterms:modified xsi:type="dcterms:W3CDTF">2022-11-03T11:41:00Z</dcterms:modified>
</cp:coreProperties>
</file>